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1" r:id="rId4"/>
    <p:sldId id="259" r:id="rId5"/>
    <p:sldId id="262" r:id="rId6"/>
    <p:sldId id="265" r:id="rId7"/>
    <p:sldId id="264" r:id="rId8"/>
    <p:sldId id="269" r:id="rId9"/>
    <p:sldId id="271" r:id="rId10"/>
    <p:sldId id="266" r:id="rId11"/>
    <p:sldId id="267" r:id="rId12"/>
    <p:sldId id="268" r:id="rId13"/>
    <p:sldId id="260" r:id="rId1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934"/>
    <a:srgbClr val="99D0B3"/>
    <a:srgbClr val="8FFFA1"/>
    <a:srgbClr val="FFFFFF"/>
    <a:srgbClr val="E6E6E6"/>
    <a:srgbClr val="34C3C8"/>
    <a:srgbClr val="DC195A"/>
    <a:srgbClr val="FFFCE7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24" autoAdjust="0"/>
    <p:restoredTop sz="86142" autoAdjust="0"/>
  </p:normalViewPr>
  <p:slideViewPr>
    <p:cSldViewPr snapToGrid="0" showGuides="1">
      <p:cViewPr varScale="1">
        <p:scale>
          <a:sx n="71" d="100"/>
          <a:sy n="71" d="100"/>
        </p:scale>
        <p:origin x="1296" y="53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2BEBF7-C138-4921-BA6E-E4F69A8201C2}" type="datetimeFigureOut">
              <a:rPr lang="zh-TW" altLang="en-US" smtClean="0"/>
              <a:t>2023/2/23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3F016-94AC-4630-9FCE-3425A8B1476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6187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6FC50-A1C8-4895-A308-5EA15F75EE15}" type="datetimeFigureOut">
              <a:rPr lang="zh-TW" altLang="en-US" smtClean="0"/>
              <a:t>2023/2/23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4BCB1B-9C81-43DA-918C-C24929B718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1082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/>
              <a:t>注意事項：</a:t>
            </a:r>
            <a:endParaRPr lang="en-US" altLang="zh-TW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dirty="0"/>
              <a:t>頁面樣式、背景可自行設計。</a:t>
            </a:r>
            <a:endParaRPr lang="en-US" altLang="zh-TW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dirty="0"/>
              <a:t>標題文字務必保留、引導文字</a:t>
            </a:r>
            <a:r>
              <a:rPr lang="en-US" altLang="zh-TW" dirty="0"/>
              <a:t>(</a:t>
            </a:r>
            <a:r>
              <a:rPr lang="zh-TW" altLang="en-US" dirty="0"/>
              <a:t>紅色文字</a:t>
            </a:r>
            <a:r>
              <a:rPr lang="en-US" altLang="zh-TW" dirty="0"/>
              <a:t>)</a:t>
            </a:r>
            <a:r>
              <a:rPr lang="zh-TW" altLang="en-US" dirty="0"/>
              <a:t>擇一填寫、</a:t>
            </a:r>
            <a:r>
              <a:rPr lang="en-US" altLang="zh-TW" dirty="0"/>
              <a:t>(</a:t>
            </a:r>
            <a:r>
              <a:rPr lang="zh-TW" altLang="en-US" dirty="0"/>
              <a:t>淺灰色文字</a:t>
            </a:r>
            <a:r>
              <a:rPr lang="en-US" altLang="zh-TW" dirty="0"/>
              <a:t>)</a:t>
            </a:r>
            <a:r>
              <a:rPr lang="zh-TW" altLang="en-US" dirty="0"/>
              <a:t>可刪除，內文請使用</a:t>
            </a:r>
            <a:r>
              <a:rPr lang="en-US" altLang="zh-TW" dirty="0"/>
              <a:t>14pt</a:t>
            </a:r>
            <a:r>
              <a:rPr lang="zh-TW" altLang="en-US" dirty="0"/>
              <a:t>以上字級。</a:t>
            </a:r>
            <a:endParaRPr lang="en-US" altLang="zh-TW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dirty="0"/>
              <a:t>頁面寫不夠可以自行新增，總頁數不超過</a:t>
            </a:r>
            <a:r>
              <a:rPr lang="en-US" altLang="zh-TW" dirty="0"/>
              <a:t>30</a:t>
            </a:r>
            <a:r>
              <a:rPr lang="zh-TW" altLang="en-US" dirty="0"/>
              <a:t>頁，檔案大小</a:t>
            </a:r>
            <a:r>
              <a:rPr lang="en-US" altLang="zh-TW" dirty="0"/>
              <a:t>50MB</a:t>
            </a:r>
            <a:r>
              <a:rPr lang="zh-TW" altLang="en-US" dirty="0"/>
              <a:t>以下。</a:t>
            </a:r>
            <a:endParaRPr lang="en-US" altLang="zh-TW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dirty="0"/>
              <a:t>完成後，請轉存</a:t>
            </a:r>
            <a:r>
              <a:rPr lang="en-US" altLang="zh-TW" dirty="0"/>
              <a:t>PDF</a:t>
            </a:r>
            <a:r>
              <a:rPr lang="zh-TW" altLang="en-US" dirty="0"/>
              <a:t>檔上傳，</a:t>
            </a:r>
            <a:r>
              <a:rPr lang="en-US" altLang="zh-TW" dirty="0"/>
              <a:t>PPT</a:t>
            </a:r>
            <a:r>
              <a:rPr lang="zh-TW" altLang="en-US" dirty="0"/>
              <a:t>原檔請自行留存。</a:t>
            </a:r>
            <a:endParaRPr lang="en-US" altLang="zh-TW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dirty="0"/>
              <a:t>檔案命名方式：計畫名稱</a:t>
            </a:r>
            <a:r>
              <a:rPr lang="en-US" altLang="zh-TW" dirty="0"/>
              <a:t>-X</a:t>
            </a:r>
            <a:r>
              <a:rPr lang="zh-TW" altLang="en-US" dirty="0"/>
              <a:t>人</a:t>
            </a:r>
            <a:r>
              <a:rPr lang="en-US" altLang="zh-TW" dirty="0"/>
              <a:t>Y</a:t>
            </a:r>
            <a:r>
              <a:rPr lang="zh-TW" altLang="en-US" dirty="0"/>
              <a:t>戶</a:t>
            </a:r>
            <a:endParaRPr lang="en-US" altLang="zh-TW" dirty="0"/>
          </a:p>
          <a:p>
            <a:pPr lvl="1">
              <a:lnSpc>
                <a:spcPct val="150000"/>
              </a:lnSpc>
            </a:pPr>
            <a:r>
              <a:rPr lang="zh-TW" altLang="en-US" dirty="0"/>
              <a:t>舉例：蜘蛛人計畫由</a:t>
            </a:r>
            <a:r>
              <a:rPr lang="en-US" altLang="zh-TW" dirty="0"/>
              <a:t>2</a:t>
            </a:r>
            <a:r>
              <a:rPr lang="zh-TW" altLang="en-US" dirty="0"/>
              <a:t>人組隊申請</a:t>
            </a:r>
            <a:r>
              <a:rPr lang="en-US" altLang="zh-TW" dirty="0"/>
              <a:t>2</a:t>
            </a:r>
            <a:r>
              <a:rPr lang="zh-TW" altLang="en-US" dirty="0"/>
              <a:t>戶，則檔名為「蜘蛛人計畫</a:t>
            </a:r>
            <a:r>
              <a:rPr lang="en-US" altLang="zh-TW" dirty="0"/>
              <a:t>-2</a:t>
            </a:r>
            <a:r>
              <a:rPr lang="zh-TW" altLang="en-US" dirty="0"/>
              <a:t>人</a:t>
            </a:r>
            <a:r>
              <a:rPr lang="en-US" altLang="zh-TW" dirty="0"/>
              <a:t>2</a:t>
            </a:r>
            <a:r>
              <a:rPr lang="zh-TW" altLang="en-US" dirty="0"/>
              <a:t>戶」</a:t>
            </a:r>
            <a:endParaRPr lang="en-US" altLang="zh-TW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dirty="0"/>
              <a:t>如有影音檔，請提供網路連結供直接點閱觀看</a:t>
            </a:r>
            <a:r>
              <a:rPr lang="en-US" altLang="zh-TW" dirty="0"/>
              <a:t>(</a:t>
            </a:r>
            <a:r>
              <a:rPr lang="zh-TW" altLang="en-US" dirty="0"/>
              <a:t>滑鼠或手指可點開，勿用</a:t>
            </a:r>
            <a:r>
              <a:rPr lang="en-US" altLang="zh-TW" dirty="0" err="1"/>
              <a:t>Qrcode</a:t>
            </a:r>
            <a:r>
              <a:rPr lang="zh-TW" altLang="en-US" dirty="0"/>
              <a:t>、不需下載</a:t>
            </a:r>
            <a:r>
              <a:rPr lang="en-US" altLang="zh-TW" dirty="0"/>
              <a:t>)</a:t>
            </a:r>
            <a:r>
              <a:rPr lang="zh-TW" altLang="en-US" dirty="0"/>
              <a:t>，提案人上傳</a:t>
            </a:r>
            <a:r>
              <a:rPr lang="en-US" altLang="zh-TW" dirty="0"/>
              <a:t>PDF</a:t>
            </a:r>
            <a:r>
              <a:rPr lang="zh-TW" altLang="en-US" dirty="0"/>
              <a:t>檔前自行確認能否順利觀看。</a:t>
            </a:r>
            <a:endParaRPr lang="en-US" altLang="zh-TW" dirty="0"/>
          </a:p>
          <a:p>
            <a:pPr lvl="1">
              <a:lnSpc>
                <a:spcPct val="150000"/>
              </a:lnSpc>
            </a:pPr>
            <a:r>
              <a:rPr lang="en-US" altLang="zh-TW" dirty="0"/>
              <a:t>(</a:t>
            </a:r>
            <a:r>
              <a:rPr lang="zh-TW" altLang="en-US" dirty="0"/>
              <a:t>備註：評選委員使用之作業系統、瀏覽器為個人設備，規格不一，請自行考量通用格式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BCB1B-9C81-43DA-918C-C24929B718FF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5392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BCB1B-9C81-43DA-918C-C24929B718FF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1783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/>
              <a:t>注意事項：</a:t>
            </a:r>
            <a:endParaRPr lang="en-US" altLang="zh-TW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dirty="0"/>
              <a:t>頁面樣式、背景可自行設計。</a:t>
            </a:r>
            <a:endParaRPr lang="en-US" altLang="zh-TW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dirty="0"/>
              <a:t>標題文字務必保留，引導文字</a:t>
            </a:r>
            <a:r>
              <a:rPr lang="en-US" altLang="zh-TW" dirty="0"/>
              <a:t>(</a:t>
            </a:r>
            <a:r>
              <a:rPr lang="zh-TW" altLang="en-US" dirty="0"/>
              <a:t>淺灰色文字</a:t>
            </a:r>
            <a:r>
              <a:rPr lang="en-US" altLang="zh-TW" dirty="0"/>
              <a:t>)</a:t>
            </a:r>
            <a:r>
              <a:rPr lang="zh-TW" altLang="en-US" dirty="0"/>
              <a:t>可刪除，內文請使用</a:t>
            </a:r>
            <a:r>
              <a:rPr lang="en-US" altLang="zh-TW" dirty="0"/>
              <a:t>14pt</a:t>
            </a:r>
            <a:r>
              <a:rPr lang="zh-TW" altLang="en-US" dirty="0"/>
              <a:t>以上字級。</a:t>
            </a:r>
            <a:endParaRPr lang="en-US" altLang="zh-TW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dirty="0"/>
              <a:t>頁面寫不夠可以自行新增，總頁數不超過</a:t>
            </a:r>
            <a:r>
              <a:rPr lang="en-US" altLang="zh-TW" dirty="0"/>
              <a:t>30</a:t>
            </a:r>
            <a:r>
              <a:rPr lang="zh-TW" altLang="en-US" dirty="0"/>
              <a:t>頁，檔案大小</a:t>
            </a:r>
            <a:r>
              <a:rPr lang="en-US" altLang="zh-TW" dirty="0"/>
              <a:t>50MB</a:t>
            </a:r>
            <a:r>
              <a:rPr lang="zh-TW" altLang="en-US" dirty="0"/>
              <a:t>以下。</a:t>
            </a:r>
            <a:endParaRPr lang="en-US" altLang="zh-TW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dirty="0"/>
              <a:t>完成後，請轉存</a:t>
            </a:r>
            <a:r>
              <a:rPr lang="en-US" altLang="zh-TW" dirty="0"/>
              <a:t>PDF</a:t>
            </a:r>
            <a:r>
              <a:rPr lang="zh-TW" altLang="en-US" dirty="0"/>
              <a:t>檔上傳，</a:t>
            </a:r>
            <a:r>
              <a:rPr lang="en-US" altLang="zh-TW" dirty="0"/>
              <a:t>PPT</a:t>
            </a:r>
            <a:r>
              <a:rPr lang="zh-TW" altLang="en-US" dirty="0"/>
              <a:t>原檔請自行留存。</a:t>
            </a:r>
            <a:endParaRPr lang="en-US" altLang="zh-TW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dirty="0"/>
              <a:t>檔案命名方式：計畫名稱</a:t>
            </a:r>
            <a:r>
              <a:rPr lang="en-US" altLang="zh-TW" dirty="0"/>
              <a:t>-X</a:t>
            </a:r>
            <a:r>
              <a:rPr lang="zh-TW" altLang="en-US" dirty="0"/>
              <a:t>人</a:t>
            </a:r>
            <a:r>
              <a:rPr lang="en-US" altLang="zh-TW" dirty="0"/>
              <a:t>Y</a:t>
            </a:r>
            <a:r>
              <a:rPr lang="zh-TW" altLang="en-US" dirty="0"/>
              <a:t>戶</a:t>
            </a:r>
            <a:endParaRPr lang="en-US" altLang="zh-TW" dirty="0"/>
          </a:p>
          <a:p>
            <a:pPr lvl="1">
              <a:lnSpc>
                <a:spcPct val="150000"/>
              </a:lnSpc>
            </a:pPr>
            <a:r>
              <a:rPr lang="zh-TW" altLang="en-US" dirty="0"/>
              <a:t>舉例：複眼人計畫由</a:t>
            </a:r>
            <a:r>
              <a:rPr lang="en-US" altLang="zh-TW" dirty="0"/>
              <a:t>2</a:t>
            </a:r>
            <a:r>
              <a:rPr lang="zh-TW" altLang="en-US" dirty="0"/>
              <a:t>人組隊申請</a:t>
            </a:r>
            <a:r>
              <a:rPr lang="en-US" altLang="zh-TW" dirty="0"/>
              <a:t>2</a:t>
            </a:r>
            <a:r>
              <a:rPr lang="zh-TW" altLang="en-US" dirty="0"/>
              <a:t>戶，則檔名為「複眼人計畫</a:t>
            </a:r>
            <a:r>
              <a:rPr lang="en-US" altLang="zh-TW" dirty="0"/>
              <a:t>-2</a:t>
            </a:r>
            <a:r>
              <a:rPr lang="zh-TW" altLang="en-US" dirty="0"/>
              <a:t>人</a:t>
            </a:r>
            <a:r>
              <a:rPr lang="en-US" altLang="zh-TW" dirty="0"/>
              <a:t>2</a:t>
            </a:r>
            <a:r>
              <a:rPr lang="zh-TW" altLang="en-US" dirty="0"/>
              <a:t>戶」</a:t>
            </a:r>
            <a:endParaRPr lang="en-US" altLang="zh-TW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dirty="0"/>
              <a:t>如有影音檔，請提供網路連結供直接點閱觀看</a:t>
            </a:r>
            <a:r>
              <a:rPr lang="en-US" altLang="zh-TW" dirty="0"/>
              <a:t>(</a:t>
            </a:r>
            <a:r>
              <a:rPr lang="zh-TW" altLang="en-US" dirty="0"/>
              <a:t>滑鼠或手指可點開，勿用</a:t>
            </a:r>
            <a:r>
              <a:rPr lang="en-US" altLang="zh-TW" dirty="0" err="1"/>
              <a:t>Qrcode</a:t>
            </a:r>
            <a:r>
              <a:rPr lang="zh-TW" altLang="en-US" dirty="0"/>
              <a:t>、不需下載</a:t>
            </a:r>
            <a:r>
              <a:rPr lang="en-US" altLang="zh-TW" dirty="0"/>
              <a:t>)</a:t>
            </a:r>
            <a:r>
              <a:rPr lang="zh-TW" altLang="en-US" dirty="0"/>
              <a:t>，提案人上傳</a:t>
            </a:r>
            <a:r>
              <a:rPr lang="en-US" altLang="zh-TW" dirty="0"/>
              <a:t>PDF</a:t>
            </a:r>
            <a:r>
              <a:rPr lang="zh-TW" altLang="en-US" dirty="0"/>
              <a:t>檔前自行確認能否順利觀看。</a:t>
            </a:r>
            <a:endParaRPr lang="en-US" altLang="zh-TW" dirty="0"/>
          </a:p>
          <a:p>
            <a:pPr lvl="1">
              <a:lnSpc>
                <a:spcPct val="150000"/>
              </a:lnSpc>
            </a:pPr>
            <a:r>
              <a:rPr lang="en-US" altLang="zh-TW" dirty="0"/>
              <a:t>(</a:t>
            </a:r>
            <a:r>
              <a:rPr lang="zh-TW" altLang="en-US" dirty="0"/>
              <a:t>備註：評選委員使用之作業系統、瀏覽器為個人設備，規格不一，請自行考量通用格式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BCB1B-9C81-43DA-918C-C24929B718FF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6279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056D-55A0-446E-A0CF-76B0FDD4F96E}" type="datetimeFigureOut">
              <a:rPr lang="zh-TW" altLang="en-US" smtClean="0"/>
              <a:t>2023/2/23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B8BD-F7E3-47C1-8B1F-A8256632B5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6671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056D-55A0-446E-A0CF-76B0FDD4F96E}" type="datetimeFigureOut">
              <a:rPr lang="zh-TW" altLang="en-US" smtClean="0"/>
              <a:t>2023/2/23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B8BD-F7E3-47C1-8B1F-A8256632B5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3715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056D-55A0-446E-A0CF-76B0FDD4F96E}" type="datetimeFigureOut">
              <a:rPr lang="zh-TW" altLang="en-US" smtClean="0"/>
              <a:t>2023/2/23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B8BD-F7E3-47C1-8B1F-A8256632B5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967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056D-55A0-446E-A0CF-76B0FDD4F96E}" type="datetimeFigureOut">
              <a:rPr lang="zh-TW" altLang="en-US" smtClean="0"/>
              <a:t>2023/2/23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B8BD-F7E3-47C1-8B1F-A8256632B5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4142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056D-55A0-446E-A0CF-76B0FDD4F96E}" type="datetimeFigureOut">
              <a:rPr lang="zh-TW" altLang="en-US" smtClean="0"/>
              <a:t>2023/2/23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B8BD-F7E3-47C1-8B1F-A8256632B5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0493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056D-55A0-446E-A0CF-76B0FDD4F96E}" type="datetimeFigureOut">
              <a:rPr lang="zh-TW" altLang="en-US" smtClean="0"/>
              <a:t>2023/2/23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B8BD-F7E3-47C1-8B1F-A8256632B5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793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056D-55A0-446E-A0CF-76B0FDD4F96E}" type="datetimeFigureOut">
              <a:rPr lang="zh-TW" altLang="en-US" smtClean="0"/>
              <a:t>2023/2/23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B8BD-F7E3-47C1-8B1F-A8256632B5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7921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056D-55A0-446E-A0CF-76B0FDD4F96E}" type="datetimeFigureOut">
              <a:rPr lang="zh-TW" altLang="en-US" smtClean="0"/>
              <a:t>2023/2/23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B8BD-F7E3-47C1-8B1F-A8256632B5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3256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056D-55A0-446E-A0CF-76B0FDD4F96E}" type="datetimeFigureOut">
              <a:rPr lang="zh-TW" altLang="en-US" smtClean="0"/>
              <a:t>2023/2/23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B8BD-F7E3-47C1-8B1F-A8256632B5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8654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056D-55A0-446E-A0CF-76B0FDD4F96E}" type="datetimeFigureOut">
              <a:rPr lang="zh-TW" altLang="en-US" smtClean="0"/>
              <a:t>2023/2/23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B8BD-F7E3-47C1-8B1F-A8256632B5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4743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056D-55A0-446E-A0CF-76B0FDD4F96E}" type="datetimeFigureOut">
              <a:rPr lang="zh-TW" altLang="en-US" smtClean="0"/>
              <a:t>2023/2/23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B8BD-F7E3-47C1-8B1F-A8256632B5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7014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8056D-55A0-446E-A0CF-76B0FDD4F96E}" type="datetimeFigureOut">
              <a:rPr lang="zh-TW" altLang="en-US" smtClean="0"/>
              <a:t>2023/2/23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0B8BD-F7E3-47C1-8B1F-A8256632B5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8033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群組 18"/>
          <p:cNvGrpSpPr/>
          <p:nvPr/>
        </p:nvGrpSpPr>
        <p:grpSpPr>
          <a:xfrm>
            <a:off x="-952" y="0"/>
            <a:ext cx="12192952" cy="6858000"/>
            <a:chOff x="-952" y="0"/>
            <a:chExt cx="12192952" cy="6858000"/>
          </a:xfrm>
          <a:solidFill>
            <a:schemeClr val="bg2">
              <a:lumMod val="75000"/>
            </a:schemeClr>
          </a:solidFill>
        </p:grpSpPr>
        <p:sp>
          <p:nvSpPr>
            <p:cNvPr id="14" name="矩形 13"/>
            <p:cNvSpPr/>
            <p:nvPr/>
          </p:nvSpPr>
          <p:spPr>
            <a:xfrm>
              <a:off x="-952" y="0"/>
              <a:ext cx="12192952" cy="16493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-1" y="591741"/>
              <a:ext cx="1203023" cy="626625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563526" y="6273412"/>
              <a:ext cx="11628474" cy="5845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10988977" y="591741"/>
              <a:ext cx="1203023" cy="626625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7" name="文字方塊 6"/>
          <p:cNvSpPr txBox="1"/>
          <p:nvPr/>
        </p:nvSpPr>
        <p:spPr>
          <a:xfrm>
            <a:off x="677732" y="965403"/>
            <a:ext cx="10765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112</a:t>
            </a:r>
            <a:r>
              <a:rPr lang="zh-TW" altLang="en-US" sz="36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年度社會住宅青年創新回饋提案計畫聯合徵選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1350728" y="1707709"/>
            <a:ext cx="9490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（請填寫計畫名稱）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1350728" y="2702310"/>
            <a:ext cx="7571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計畫提案人姓名</a:t>
            </a:r>
            <a:r>
              <a:rPr lang="zh-TW" altLang="en-US" b="1" dirty="0">
                <a:latin typeface="Microsoft YaHei Light" panose="020B0502040204020203" pitchFamily="34" charset="-122"/>
                <a:ea typeface="Microsoft YaHei Light" panose="020B0502040204020203" pitchFamily="34" charset="-122"/>
                <a:sym typeface="Wingdings" panose="05000000000000000000" pitchFamily="2" charset="2"/>
              </a:rPr>
              <a:t>：</a:t>
            </a:r>
            <a:r>
              <a:rPr lang="zh-TW" altLang="en-US" dirty="0">
                <a:latin typeface="Microsoft YaHei Light" panose="020B0502040204020203" pitchFamily="34" charset="-122"/>
                <a:ea typeface="Microsoft YaHei Light" panose="020B0502040204020203" pitchFamily="34" charset="-122"/>
                <a:sym typeface="Wingdings" panose="05000000000000000000" pitchFamily="2" charset="2"/>
              </a:rPr>
              <a:t>（依序列出</a:t>
            </a:r>
            <a:r>
              <a:rPr lang="zh-TW" altLang="en-US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主要提案人、共同提案人，不含家庭成員）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1350728" y="3474630"/>
            <a:ext cx="4421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計畫提案人數：</a:t>
            </a:r>
            <a:r>
              <a:rPr lang="zh-TW" altLang="en-US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共</a:t>
            </a:r>
            <a:r>
              <a:rPr lang="en-US" altLang="zh-TW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___</a:t>
            </a:r>
            <a:r>
              <a:rPr lang="zh-TW" altLang="en-US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人（不含家庭成員）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1350728" y="4246950"/>
            <a:ext cx="7667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申請房型與戶數：</a:t>
            </a:r>
            <a:r>
              <a:rPr lang="zh-TW" altLang="en-US" dirty="0">
                <a:solidFill>
                  <a:srgbClr val="C00000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套房型</a:t>
            </a:r>
            <a:r>
              <a:rPr lang="en-US" altLang="zh-TW" dirty="0">
                <a:solidFill>
                  <a:srgbClr val="C00000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___</a:t>
            </a:r>
            <a:r>
              <a:rPr lang="zh-TW" altLang="en-US" dirty="0">
                <a:solidFill>
                  <a:srgbClr val="C00000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戶、一房型</a:t>
            </a:r>
            <a:r>
              <a:rPr lang="en-US" altLang="zh-TW" dirty="0">
                <a:solidFill>
                  <a:srgbClr val="C00000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___</a:t>
            </a:r>
            <a:r>
              <a:rPr lang="zh-TW" altLang="en-US" dirty="0">
                <a:solidFill>
                  <a:srgbClr val="C00000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戶、二房型</a:t>
            </a:r>
            <a:r>
              <a:rPr lang="en-US" altLang="zh-TW" dirty="0">
                <a:solidFill>
                  <a:srgbClr val="C00000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___</a:t>
            </a:r>
            <a:r>
              <a:rPr lang="zh-TW" altLang="en-US" dirty="0">
                <a:solidFill>
                  <a:srgbClr val="C00000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戶、三房型</a:t>
            </a:r>
            <a:r>
              <a:rPr lang="en-US" altLang="zh-TW" dirty="0">
                <a:solidFill>
                  <a:srgbClr val="C00000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___</a:t>
            </a:r>
            <a:r>
              <a:rPr lang="zh-TW" altLang="en-US" dirty="0">
                <a:solidFill>
                  <a:srgbClr val="C00000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戶</a:t>
            </a:r>
          </a:p>
          <a:p>
            <a:endParaRPr lang="zh-TW" altLang="en-US" dirty="0">
              <a:solidFill>
                <a:srgbClr val="FF0000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350728" y="5019270"/>
            <a:ext cx="96382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計畫所屬類型：</a:t>
            </a:r>
            <a:r>
              <a:rPr lang="zh-TW" altLang="en-US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（請從下方類型擇一選擇）</a:t>
            </a:r>
            <a:endParaRPr lang="en-US" altLang="zh-TW" dirty="0"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  <a:p>
            <a:r>
              <a:rPr lang="zh-TW" altLang="en-US" dirty="0">
                <a:solidFill>
                  <a:srgbClr val="C00000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休閒樂活、運動健康、專業服務類；親子活動類；紀錄、平台、社區建構類；手作、藝術、創作類；地方行銷類；人文關懷、人際連結類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1203022" y="6303101"/>
            <a:ext cx="45608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>
                <a:solidFill>
                  <a:schemeClr val="bg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*引導與提醒，請在工具列「檢視」功能中，點選「備忘稿」觀看</a:t>
            </a:r>
          </a:p>
        </p:txBody>
      </p:sp>
    </p:spTree>
    <p:extLst>
      <p:ext uri="{BB962C8B-B14F-4D97-AF65-F5344CB8AC3E}">
        <p14:creationId xmlns:p14="http://schemas.microsoft.com/office/powerpoint/2010/main" val="3757973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847BF15E-DA1F-49A9-94E4-C339B59E74C5}"/>
              </a:ext>
            </a:extLst>
          </p:cNvPr>
          <p:cNvSpPr txBox="1"/>
          <p:nvPr/>
        </p:nvSpPr>
        <p:spPr>
          <a:xfrm>
            <a:off x="359735" y="1044000"/>
            <a:ext cx="115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solidFill>
                  <a:schemeClr val="bg2">
                    <a:lumMod val="50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描述自身於社宅周邊場域鏈結，聚焦於在地事務。未來社宅內的社福單位或外部周邊相關單位，是否在計畫中的潛在合作對象？預計有什麼合作模式嗎？</a:t>
            </a:r>
            <a:endParaRPr lang="en-US" altLang="zh-TW" sz="1400" dirty="0">
              <a:solidFill>
                <a:schemeClr val="bg2">
                  <a:lumMod val="50000"/>
                </a:schemeClr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EBAEBA47-B8BD-4847-BB5A-011B282AA8D7}"/>
              </a:ext>
            </a:extLst>
          </p:cNvPr>
          <p:cNvSpPr txBox="1">
            <a:spLocks/>
          </p:cNvSpPr>
          <p:nvPr/>
        </p:nvSpPr>
        <p:spPr>
          <a:xfrm>
            <a:off x="359735" y="1855246"/>
            <a:ext cx="11472530" cy="4717793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zh-TW" altLang="en-US" dirty="0"/>
              <a:t>請以</a:t>
            </a:r>
            <a:r>
              <a:rPr lang="en-US" altLang="zh-TW" dirty="0"/>
              <a:t>14pt</a:t>
            </a:r>
            <a:r>
              <a:rPr lang="zh-TW" altLang="en-US" dirty="0"/>
              <a:t>字級以上填寫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7DE6A90D-F621-4ECC-B859-133B868C5CA2}"/>
              </a:ext>
            </a:extLst>
          </p:cNvPr>
          <p:cNvSpPr/>
          <p:nvPr/>
        </p:nvSpPr>
        <p:spPr>
          <a:xfrm>
            <a:off x="449224" y="729766"/>
            <a:ext cx="8251431" cy="243706"/>
          </a:xfrm>
          <a:prstGeom prst="rect">
            <a:avLst/>
          </a:prstGeom>
          <a:solidFill>
            <a:srgbClr val="DC19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359734" y="360000"/>
            <a:ext cx="10854606" cy="6463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提案與其他單位或周邊社群彼此合作的可能性與方式</a:t>
            </a:r>
          </a:p>
        </p:txBody>
      </p:sp>
    </p:spTree>
    <p:extLst>
      <p:ext uri="{BB962C8B-B14F-4D97-AF65-F5344CB8AC3E}">
        <p14:creationId xmlns:p14="http://schemas.microsoft.com/office/powerpoint/2010/main" val="1384430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/>
          <p:cNvSpPr txBox="1"/>
          <p:nvPr/>
        </p:nvSpPr>
        <p:spPr>
          <a:xfrm>
            <a:off x="359734" y="360000"/>
            <a:ext cx="6173041" cy="6463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如何看待溝通成本與合作關係</a:t>
            </a:r>
          </a:p>
        </p:txBody>
      </p:sp>
      <p:sp>
        <p:nvSpPr>
          <p:cNvPr id="5" name="文字方塊 4"/>
          <p:cNvSpPr txBox="1">
            <a:spLocks/>
          </p:cNvSpPr>
          <p:nvPr/>
        </p:nvSpPr>
        <p:spPr>
          <a:xfrm>
            <a:off x="359735" y="2066693"/>
            <a:ext cx="11472530" cy="4491942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zh-TW" altLang="en-US" dirty="0"/>
              <a:t>請以</a:t>
            </a:r>
            <a:r>
              <a:rPr lang="en-US" altLang="zh-TW"/>
              <a:t>14pt</a:t>
            </a:r>
            <a:r>
              <a:rPr lang="zh-TW" altLang="en-US"/>
              <a:t>字</a:t>
            </a:r>
            <a:r>
              <a:rPr lang="zh-TW" altLang="en-US" dirty="0"/>
              <a:t>級以上填寫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359734" y="1044000"/>
            <a:ext cx="116417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solidFill>
                  <a:schemeClr val="bg2">
                    <a:lumMod val="50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青創計畫包含執行提案及分擔青創團隊事務，面對不同的議題與事件也會衍生與市府單位、物業管理中心、青創團隊、輔導團隊、社宅住戶及外部社群等，各方接洽與討論，試問您怎麼看待溝通所花費之無形的成本？</a:t>
            </a:r>
            <a:endParaRPr lang="en-US" altLang="zh-TW" sz="1400" dirty="0">
              <a:solidFill>
                <a:schemeClr val="bg2">
                  <a:lumMod val="50000"/>
                </a:schemeClr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  <a:p>
            <a:r>
              <a:rPr lang="zh-TW" altLang="en-US" sz="1400" dirty="0">
                <a:solidFill>
                  <a:schemeClr val="bg2">
                    <a:lumMod val="50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在青創團隊間對於合作以及共同事務的分配，發生分工不均或是感到合作方態度敷衍之情形，您的應對方式為何？</a:t>
            </a:r>
          </a:p>
        </p:txBody>
      </p:sp>
    </p:spTree>
    <p:extLst>
      <p:ext uri="{BB962C8B-B14F-4D97-AF65-F5344CB8AC3E}">
        <p14:creationId xmlns:p14="http://schemas.microsoft.com/office/powerpoint/2010/main" val="1146899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/>
          <p:cNvSpPr txBox="1"/>
          <p:nvPr/>
        </p:nvSpPr>
        <p:spPr>
          <a:xfrm>
            <a:off x="359734" y="360000"/>
            <a:ext cx="8001841" cy="6463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申請人簡介：長才與特質、經歷與實績</a:t>
            </a:r>
          </a:p>
        </p:txBody>
      </p:sp>
      <p:sp>
        <p:nvSpPr>
          <p:cNvPr id="5" name="文字方塊 4"/>
          <p:cNvSpPr txBox="1">
            <a:spLocks/>
          </p:cNvSpPr>
          <p:nvPr/>
        </p:nvSpPr>
        <p:spPr>
          <a:xfrm>
            <a:off x="359735" y="1820333"/>
            <a:ext cx="11472530" cy="4738301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zh-TW" altLang="en-US" dirty="0"/>
              <a:t>請以</a:t>
            </a:r>
            <a:r>
              <a:rPr lang="en-US" altLang="zh-TW" dirty="0"/>
              <a:t>14pt</a:t>
            </a:r>
            <a:r>
              <a:rPr lang="zh-TW" altLang="en-US" dirty="0"/>
              <a:t>字級以上填寫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DF817369-DA6C-46DF-9EF8-FF9032CC6C38}"/>
              </a:ext>
            </a:extLst>
          </p:cNvPr>
          <p:cNvSpPr txBox="1"/>
          <p:nvPr/>
        </p:nvSpPr>
        <p:spPr>
          <a:xfrm>
            <a:off x="359733" y="1044000"/>
            <a:ext cx="114725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solidFill>
                  <a:schemeClr val="bg2">
                    <a:lumMod val="50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社區營造相關經驗，可提出證書 、參與工作坊、講座等經歷實績。</a:t>
            </a:r>
            <a:endParaRPr lang="en-US" altLang="zh-TW" sz="1400" dirty="0">
              <a:solidFill>
                <a:schemeClr val="bg2">
                  <a:lumMod val="50000"/>
                </a:schemeClr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  <a:p>
            <a:r>
              <a:rPr lang="zh-TW" altLang="en-US" sz="1400" dirty="0">
                <a:solidFill>
                  <a:schemeClr val="bg2">
                    <a:lumMod val="50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*可以「影片」形式簡介個人特質的展現、說明提案動機及想藉由青創計畫獲得的成就感，時間限</a:t>
            </a:r>
            <a:r>
              <a:rPr lang="en-US" altLang="zh-TW" sz="1400" dirty="0">
                <a:solidFill>
                  <a:schemeClr val="bg2">
                    <a:lumMod val="50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3</a:t>
            </a:r>
            <a:r>
              <a:rPr lang="zh-TW" altLang="en-US" sz="1400" dirty="0">
                <a:solidFill>
                  <a:schemeClr val="bg2">
                    <a:lumMod val="50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分鐘內（影片為非必要提供內容，可自行斟酌提供），請提供（如</a:t>
            </a:r>
            <a:r>
              <a:rPr lang="en-US" altLang="zh-TW" sz="1400" dirty="0">
                <a:solidFill>
                  <a:schemeClr val="bg2">
                    <a:lumMod val="50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YouTube</a:t>
            </a:r>
            <a:r>
              <a:rPr lang="zh-TW" altLang="en-US" sz="1400" dirty="0">
                <a:solidFill>
                  <a:schemeClr val="bg2">
                    <a:lumMod val="50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網址）連結於下空白處。</a:t>
            </a:r>
          </a:p>
        </p:txBody>
      </p:sp>
    </p:spTree>
    <p:extLst>
      <p:ext uri="{BB962C8B-B14F-4D97-AF65-F5344CB8AC3E}">
        <p14:creationId xmlns:p14="http://schemas.microsoft.com/office/powerpoint/2010/main" val="1175607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359734" y="360000"/>
            <a:ext cx="6636289" cy="6463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是否有自帶資源、其他補充說明</a:t>
            </a:r>
          </a:p>
        </p:txBody>
      </p:sp>
      <p:sp>
        <p:nvSpPr>
          <p:cNvPr id="8" name="文字方塊 7"/>
          <p:cNvSpPr txBox="1">
            <a:spLocks/>
          </p:cNvSpPr>
          <p:nvPr/>
        </p:nvSpPr>
        <p:spPr>
          <a:xfrm>
            <a:off x="359735" y="1820333"/>
            <a:ext cx="11472530" cy="4738301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zh-TW" altLang="en-US" dirty="0"/>
              <a:t>請以</a:t>
            </a:r>
            <a:r>
              <a:rPr lang="en-US" altLang="zh-TW" dirty="0"/>
              <a:t>14pt</a:t>
            </a:r>
            <a:r>
              <a:rPr lang="zh-TW" altLang="en-US" dirty="0"/>
              <a:t>字級以上填寫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DF817369-DA6C-46DF-9EF8-FF9032CC6C38}"/>
              </a:ext>
            </a:extLst>
          </p:cNvPr>
          <p:cNvSpPr txBox="1"/>
          <p:nvPr/>
        </p:nvSpPr>
        <p:spPr>
          <a:xfrm>
            <a:off x="359734" y="1044000"/>
            <a:ext cx="112760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solidFill>
                  <a:schemeClr val="bg2">
                    <a:lumMod val="50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其他有益於你執行青創計畫提案的自帶資源，或其他前述未有機會提及的補充說明。</a:t>
            </a:r>
            <a:endParaRPr lang="en-US" altLang="zh-TW" sz="1400" dirty="0">
              <a:solidFill>
                <a:schemeClr val="bg2">
                  <a:lumMod val="50000"/>
                </a:schemeClr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48816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/>
          <p:cNvGrpSpPr/>
          <p:nvPr/>
        </p:nvGrpSpPr>
        <p:grpSpPr>
          <a:xfrm>
            <a:off x="359735" y="519224"/>
            <a:ext cx="3416320" cy="646331"/>
            <a:chOff x="329610" y="712264"/>
            <a:chExt cx="3416320" cy="646331"/>
          </a:xfrm>
          <a:solidFill>
            <a:schemeClr val="bg2">
              <a:lumMod val="75000"/>
            </a:schemeClr>
          </a:solidFill>
        </p:grpSpPr>
        <p:sp>
          <p:nvSpPr>
            <p:cNvPr id="7" name="矩形 6"/>
            <p:cNvSpPr/>
            <p:nvPr/>
          </p:nvSpPr>
          <p:spPr>
            <a:xfrm>
              <a:off x="419100" y="1079774"/>
              <a:ext cx="3205163" cy="24370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bg1"/>
                </a:solidFill>
              </a:endParaRPr>
            </a:p>
          </p:txBody>
        </p:sp>
        <p:sp>
          <p:nvSpPr>
            <p:cNvPr id="4" name="文字方塊 3"/>
            <p:cNvSpPr txBox="1"/>
            <p:nvPr/>
          </p:nvSpPr>
          <p:spPr>
            <a:xfrm>
              <a:off x="329610" y="712264"/>
              <a:ext cx="3416320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zh-TW" altLang="en-US" sz="36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提案動機與目標</a:t>
              </a:r>
            </a:p>
          </p:txBody>
        </p:sp>
      </p:grpSp>
      <p:sp>
        <p:nvSpPr>
          <p:cNvPr id="5" name="文字方塊 4"/>
          <p:cNvSpPr txBox="1">
            <a:spLocks/>
          </p:cNvSpPr>
          <p:nvPr/>
        </p:nvSpPr>
        <p:spPr>
          <a:xfrm>
            <a:off x="359735" y="1678289"/>
            <a:ext cx="11472530" cy="4880345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zh-TW" altLang="en-US" dirty="0"/>
              <a:t>請以</a:t>
            </a:r>
            <a:r>
              <a:rPr lang="en-US" altLang="zh-TW" dirty="0"/>
              <a:t>14pt</a:t>
            </a:r>
            <a:r>
              <a:rPr lang="zh-TW" altLang="en-US" dirty="0"/>
              <a:t>字級以上填寫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3776055" y="473057"/>
            <a:ext cx="82000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solidFill>
                  <a:schemeClr val="bg2">
                    <a:lumMod val="50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請分享這個提案的緣由，或提案與自己的關聯性，以及想透過提案達到的理想目標與狀態。</a:t>
            </a:r>
          </a:p>
          <a:p>
            <a:r>
              <a:rPr lang="zh-TW" altLang="en-US" sz="1400" dirty="0">
                <a:solidFill>
                  <a:schemeClr val="bg2">
                    <a:lumMod val="50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例如從自身生活經驗中的觀察而提出的內容，或本身就有在進行的事務等。</a:t>
            </a:r>
            <a:endParaRPr lang="en-US" altLang="zh-TW" sz="1400" dirty="0">
              <a:solidFill>
                <a:schemeClr val="bg2">
                  <a:lumMod val="50000"/>
                </a:schemeClr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  <a:p>
            <a:r>
              <a:rPr lang="zh-TW" altLang="en-US" sz="1400" dirty="0">
                <a:solidFill>
                  <a:schemeClr val="bg2">
                    <a:lumMod val="50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目標的設定不一定要很大，但請儘量具體化說明。</a:t>
            </a:r>
          </a:p>
        </p:txBody>
      </p:sp>
    </p:spTree>
    <p:extLst>
      <p:ext uri="{BB962C8B-B14F-4D97-AF65-F5344CB8AC3E}">
        <p14:creationId xmlns:p14="http://schemas.microsoft.com/office/powerpoint/2010/main" val="2733203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359735" y="518400"/>
            <a:ext cx="4410673" cy="6463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計畫內容與執行方式</a:t>
            </a:r>
          </a:p>
        </p:txBody>
      </p:sp>
      <p:sp>
        <p:nvSpPr>
          <p:cNvPr id="5" name="文字方塊 4"/>
          <p:cNvSpPr txBox="1">
            <a:spLocks/>
          </p:cNvSpPr>
          <p:nvPr/>
        </p:nvSpPr>
        <p:spPr>
          <a:xfrm>
            <a:off x="359735" y="1648633"/>
            <a:ext cx="11472530" cy="4880345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zh-TW" altLang="en-US" dirty="0"/>
              <a:t>請以</a:t>
            </a:r>
            <a:r>
              <a:rPr lang="en-US" altLang="zh-TW" dirty="0"/>
              <a:t>14pt</a:t>
            </a:r>
            <a:r>
              <a:rPr lang="zh-TW" altLang="en-US" dirty="0"/>
              <a:t>字級以上填寫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4770408" y="685420"/>
            <a:ext cx="360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solidFill>
                  <a:schemeClr val="bg2">
                    <a:lumMod val="50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提案計畫想要做些什麼？如何安排？</a:t>
            </a:r>
          </a:p>
        </p:txBody>
      </p:sp>
    </p:spTree>
    <p:extLst>
      <p:ext uri="{BB962C8B-B14F-4D97-AF65-F5344CB8AC3E}">
        <p14:creationId xmlns:p14="http://schemas.microsoft.com/office/powerpoint/2010/main" val="1007230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>
            <a:spLocks/>
          </p:cNvSpPr>
          <p:nvPr/>
        </p:nvSpPr>
        <p:spPr>
          <a:xfrm>
            <a:off x="359735" y="1533065"/>
            <a:ext cx="11472530" cy="5025569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zh-TW" altLang="en-US" dirty="0"/>
              <a:t>請以</a:t>
            </a:r>
            <a:r>
              <a:rPr lang="en-US" altLang="zh-TW" dirty="0"/>
              <a:t>14pt</a:t>
            </a:r>
            <a:r>
              <a:rPr lang="zh-TW" altLang="en-US" dirty="0"/>
              <a:t>字級以上填寫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3786996" y="592209"/>
            <a:ext cx="504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solidFill>
                  <a:schemeClr val="bg2">
                    <a:lumMod val="50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請說明操作計畫所需使用的空間及設備。</a:t>
            </a:r>
          </a:p>
          <a:p>
            <a:r>
              <a:rPr lang="zh-TW" altLang="en-US" sz="1400" dirty="0">
                <a:solidFill>
                  <a:schemeClr val="bg2">
                    <a:lumMod val="50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若設備無法從計畫經費中支持，是否有取得的方式？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359735" y="518400"/>
            <a:ext cx="3427261" cy="6463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空間使用與資源</a:t>
            </a:r>
          </a:p>
        </p:txBody>
      </p:sp>
    </p:spTree>
    <p:extLst>
      <p:ext uri="{BB962C8B-B14F-4D97-AF65-F5344CB8AC3E}">
        <p14:creationId xmlns:p14="http://schemas.microsoft.com/office/powerpoint/2010/main" val="4069737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49225" y="886734"/>
            <a:ext cx="4160482" cy="243706"/>
          </a:xfrm>
          <a:prstGeom prst="rect">
            <a:avLst/>
          </a:prstGeom>
          <a:solidFill>
            <a:srgbClr val="DC19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>
            <a:spLocks/>
          </p:cNvSpPr>
          <p:nvPr/>
        </p:nvSpPr>
        <p:spPr>
          <a:xfrm>
            <a:off x="359735" y="1533065"/>
            <a:ext cx="11472530" cy="5025569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zh-TW" altLang="en-US" dirty="0"/>
              <a:t>請以</a:t>
            </a:r>
            <a:r>
              <a:rPr lang="en-US" altLang="zh-TW" dirty="0"/>
              <a:t>14pt</a:t>
            </a:r>
            <a:r>
              <a:rPr lang="zh-TW" altLang="en-US" dirty="0"/>
              <a:t>字級以上填寫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4699197" y="580779"/>
            <a:ext cx="684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solidFill>
                  <a:schemeClr val="bg2">
                    <a:lumMod val="50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請說明時間的安排，頻率並非以量取勝！</a:t>
            </a:r>
            <a:endParaRPr lang="en-US" altLang="zh-TW" sz="1400" dirty="0">
              <a:solidFill>
                <a:schemeClr val="bg2">
                  <a:lumMod val="50000"/>
                </a:schemeClr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  <a:p>
            <a:r>
              <a:rPr lang="zh-TW" altLang="en-US" sz="1400" dirty="0">
                <a:solidFill>
                  <a:schemeClr val="bg2">
                    <a:lumMod val="50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期程則先以三年作為規劃，是周期式的或是隨著時間有不同安排，請說明。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359735" y="519224"/>
            <a:ext cx="4341661" cy="6463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預計執行頻率與期程</a:t>
            </a:r>
          </a:p>
        </p:txBody>
      </p:sp>
    </p:spTree>
    <p:extLst>
      <p:ext uri="{BB962C8B-B14F-4D97-AF65-F5344CB8AC3E}">
        <p14:creationId xmlns:p14="http://schemas.microsoft.com/office/powerpoint/2010/main" val="922094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>
            <a:spLocks/>
          </p:cNvSpPr>
          <p:nvPr/>
        </p:nvSpPr>
        <p:spPr>
          <a:xfrm>
            <a:off x="359735" y="1700060"/>
            <a:ext cx="11472530" cy="4880345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zh-TW" altLang="en-US" dirty="0"/>
              <a:t>請以</a:t>
            </a:r>
            <a:r>
              <a:rPr lang="en-US" altLang="zh-TW" dirty="0"/>
              <a:t>14pt</a:t>
            </a:r>
            <a:r>
              <a:rPr lang="zh-TW" altLang="en-US" dirty="0"/>
              <a:t>字級以上填寫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4261449" y="288490"/>
            <a:ext cx="757081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solidFill>
                  <a:schemeClr val="bg2">
                    <a:lumMod val="50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經費的運用限用於社區經營相關項目，如青創團隊共用資材與活動保險、青創計畫之社區經營之材料（如大廳公佈欄、社區閱覽室佈置等）、社區型共同活動經費等。不得為提案人或其經營公司行號之收入。 請說明自己所提計畫之經費安排，或是社區經費運用之規劃。（提案人不得請領自己的講師費或執行費用）</a:t>
            </a:r>
            <a:endParaRPr lang="en-US" altLang="zh-TW" sz="1400" dirty="0">
              <a:solidFill>
                <a:schemeClr val="bg2">
                  <a:lumMod val="50000"/>
                </a:schemeClr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  <a:p>
            <a:r>
              <a:rPr lang="zh-TW" altLang="en-US" sz="1400" dirty="0">
                <a:solidFill>
                  <a:schemeClr val="bg2">
                    <a:lumMod val="50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另若辦理社區課程，參與居民可酌收材料費（社宅場域不得有營利行為為前提）。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359735" y="519224"/>
            <a:ext cx="3901714" cy="6463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社區經費運用規劃</a:t>
            </a:r>
          </a:p>
        </p:txBody>
      </p:sp>
    </p:spTree>
    <p:extLst>
      <p:ext uri="{BB962C8B-B14F-4D97-AF65-F5344CB8AC3E}">
        <p14:creationId xmlns:p14="http://schemas.microsoft.com/office/powerpoint/2010/main" val="593079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49224" y="729766"/>
            <a:ext cx="11466255" cy="243706"/>
          </a:xfrm>
          <a:prstGeom prst="rect">
            <a:avLst/>
          </a:prstGeom>
          <a:solidFill>
            <a:srgbClr val="DC19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359734" y="360000"/>
            <a:ext cx="11668867" cy="6463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對於青創共同事務的想法，及自己在團隊中能擔任的角色</a:t>
            </a:r>
          </a:p>
        </p:txBody>
      </p:sp>
      <p:sp>
        <p:nvSpPr>
          <p:cNvPr id="5" name="文字方塊 4"/>
          <p:cNvSpPr txBox="1">
            <a:spLocks/>
          </p:cNvSpPr>
          <p:nvPr/>
        </p:nvSpPr>
        <p:spPr>
          <a:xfrm>
            <a:off x="359735" y="2441411"/>
            <a:ext cx="11472530" cy="4286905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zh-TW" altLang="en-US" dirty="0"/>
              <a:t>請以</a:t>
            </a:r>
            <a:r>
              <a:rPr lang="en-US" altLang="zh-TW" dirty="0"/>
              <a:t>14pt</a:t>
            </a:r>
            <a:r>
              <a:rPr lang="zh-TW" altLang="en-US" dirty="0"/>
              <a:t>字級以上填寫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359733" y="1044000"/>
            <a:ext cx="1152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solidFill>
                  <a:schemeClr val="bg2">
                    <a:lumMod val="50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各提案進入社宅後，對所有的居民而言，都同屬於青創團隊，不太容易再分辨出各團隊內所有提案或</a:t>
            </a:r>
            <a:r>
              <a:rPr lang="zh-TW" altLang="en-US" sz="1400" dirty="0">
                <a:solidFill>
                  <a:schemeClr val="bg1">
                    <a:lumMod val="50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個人</a:t>
            </a:r>
            <a:r>
              <a:rPr lang="zh-TW" altLang="en-US" sz="1400" dirty="0">
                <a:solidFill>
                  <a:schemeClr val="bg2">
                    <a:lumMod val="50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負責項目，因此青創團隊意識與組織的建立是必要的。</a:t>
            </a:r>
            <a:endParaRPr lang="en-US" altLang="zh-TW" sz="1400" dirty="0">
              <a:solidFill>
                <a:schemeClr val="bg2">
                  <a:lumMod val="50000"/>
                </a:schemeClr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  <a:p>
            <a:r>
              <a:rPr lang="zh-TW" altLang="en-US" sz="1400" dirty="0">
                <a:solidFill>
                  <a:schemeClr val="bg2">
                    <a:lumMod val="50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團隊成員需分擔青創團隊共同事務，目前的分組為平台、公關、場地、資材、公基金等組，分組方式會依實際情形調整，任務包含特定活動中可作為代表介紹青創團隊、與里長或周邊社群的接洽與合作討論、青創平台經營整合、與物管人員協調溝通、團隊內的共同資材管理、社區經費的採購核銷等。請構思你對於組織的建立與運作方式的想法，以及預設自己能擔任的角色（必填）。附註：青創事務內容，屆時依提案人可負擔的情形，可做對應的調整。</a:t>
            </a:r>
            <a:endParaRPr lang="en-US" altLang="zh-TW" sz="1400" dirty="0">
              <a:solidFill>
                <a:schemeClr val="bg2">
                  <a:lumMod val="50000"/>
                </a:schemeClr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35786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49224" y="729766"/>
            <a:ext cx="10994916" cy="243706"/>
          </a:xfrm>
          <a:prstGeom prst="rect">
            <a:avLst/>
          </a:prstGeom>
          <a:solidFill>
            <a:srgbClr val="DC19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359733" y="360000"/>
            <a:ext cx="11235235" cy="6463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對於藉由入住初期合作任務和其他住戶相互認識的想法</a:t>
            </a:r>
          </a:p>
        </p:txBody>
      </p:sp>
      <p:sp>
        <p:nvSpPr>
          <p:cNvPr id="5" name="文字方塊 4"/>
          <p:cNvSpPr txBox="1">
            <a:spLocks/>
          </p:cNvSpPr>
          <p:nvPr/>
        </p:nvSpPr>
        <p:spPr>
          <a:xfrm>
            <a:off x="359735" y="2010523"/>
            <a:ext cx="11472530" cy="4717793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zh-TW" altLang="en-US" dirty="0"/>
              <a:t>請以</a:t>
            </a:r>
            <a:r>
              <a:rPr lang="en-US" altLang="zh-TW" dirty="0"/>
              <a:t>14pt</a:t>
            </a:r>
            <a:r>
              <a:rPr lang="zh-TW" altLang="en-US" dirty="0"/>
              <a:t>字級以上填寫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359735" y="1044000"/>
            <a:ext cx="113369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solidFill>
                  <a:schemeClr val="bg2">
                    <a:lumMod val="50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青創計畫的核心理念之一就是要透過青創團隊在社宅內外的活動，打造更良善的鄰里關係，因此，在入住初期青創團隊首先會先執行以「認識鄰居」為主要目標的跨團隊合作任務。</a:t>
            </a:r>
            <a:endParaRPr lang="en-US" altLang="zh-TW" sz="1400" dirty="0">
              <a:solidFill>
                <a:schemeClr val="bg2">
                  <a:lumMod val="50000"/>
                </a:schemeClr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  <a:p>
            <a:r>
              <a:rPr lang="zh-TW" altLang="en-US" sz="1400" dirty="0">
                <a:solidFill>
                  <a:schemeClr val="bg2">
                    <a:lumMod val="50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合作任務可以有哪些主題和執行方向，可以讓不同青創團隊相互合作，執行合作任務，讓入住初期的社宅居民之間就能夠相互認識、互動呢？</a:t>
            </a:r>
            <a:endParaRPr lang="en-US" altLang="zh-TW" sz="1400" dirty="0">
              <a:solidFill>
                <a:schemeClr val="bg2">
                  <a:lumMod val="50000"/>
                </a:schemeClr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97574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>
            <a:spLocks/>
          </p:cNvSpPr>
          <p:nvPr/>
        </p:nvSpPr>
        <p:spPr>
          <a:xfrm>
            <a:off x="359735" y="2010523"/>
            <a:ext cx="11472530" cy="4717793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zh-TW" altLang="en-US" dirty="0"/>
              <a:t>請以</a:t>
            </a:r>
            <a:r>
              <a:rPr lang="en-US" altLang="zh-TW" dirty="0"/>
              <a:t>14pt</a:t>
            </a:r>
            <a:r>
              <a:rPr lang="zh-TW" altLang="en-US" dirty="0"/>
              <a:t>字級以上填寫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847BF15E-DA1F-49A9-94E4-C339B59E74C5}"/>
              </a:ext>
            </a:extLst>
          </p:cNvPr>
          <p:cNvSpPr txBox="1"/>
          <p:nvPr/>
        </p:nvSpPr>
        <p:spPr>
          <a:xfrm>
            <a:off x="359735" y="1044000"/>
            <a:ext cx="115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>
                <a:solidFill>
                  <a:schemeClr val="bg2">
                    <a:lumMod val="50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1+1&gt;2</a:t>
            </a:r>
            <a:r>
              <a:rPr lang="zh-TW" altLang="en-US" sz="1400" dirty="0">
                <a:solidFill>
                  <a:schemeClr val="bg2">
                    <a:lumMod val="50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：青創團隊進入社宅之後，經由各提案計畫者互相認識交流，透過輔導團隊協助進行整合進而開啟合作的可能；</a:t>
            </a:r>
            <a:endParaRPr lang="en-US" altLang="zh-TW" sz="1400" dirty="0">
              <a:solidFill>
                <a:schemeClr val="bg2">
                  <a:lumMod val="50000"/>
                </a:schemeClr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  <a:p>
            <a:r>
              <a:rPr lang="zh-TW" altLang="en-US" sz="1400" dirty="0">
                <a:solidFill>
                  <a:schemeClr val="bg2">
                    <a:lumMod val="50000"/>
                  </a:schemeClr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請試想可能有哪些類型的計畫合作對象？預計能夠如何展開合作執行社區行動？</a:t>
            </a:r>
            <a:endParaRPr lang="en-US" altLang="zh-TW" sz="1400" dirty="0">
              <a:solidFill>
                <a:schemeClr val="bg2">
                  <a:lumMod val="50000"/>
                </a:schemeClr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59735" y="360000"/>
            <a:ext cx="9431965" cy="6463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提案與其他青創夥伴彼此合作的可能性與方式</a:t>
            </a:r>
          </a:p>
        </p:txBody>
      </p:sp>
    </p:spTree>
    <p:extLst>
      <p:ext uri="{BB962C8B-B14F-4D97-AF65-F5344CB8AC3E}">
        <p14:creationId xmlns:p14="http://schemas.microsoft.com/office/powerpoint/2010/main" val="1672895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2014</TotalTime>
  <Words>1529</Words>
  <Application>Microsoft Office PowerPoint</Application>
  <PresentationFormat>寬螢幕</PresentationFormat>
  <Paragraphs>75</Paragraphs>
  <Slides>13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Microsoft YaHei</vt:lpstr>
      <vt:lpstr>Microsoft YaHei Light</vt:lpstr>
      <vt:lpstr>新細明體</vt:lpstr>
      <vt:lpstr>Arial</vt:lpstr>
      <vt:lpstr>Calibri</vt:lpstr>
      <vt:lpstr>Calibri Light</vt:lpstr>
      <vt:lpstr>Wingdings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藍中翊</cp:lastModifiedBy>
  <cp:revision>90</cp:revision>
  <dcterms:created xsi:type="dcterms:W3CDTF">2020-06-22T09:20:18Z</dcterms:created>
  <dcterms:modified xsi:type="dcterms:W3CDTF">2023-02-23T09:04:13Z</dcterms:modified>
</cp:coreProperties>
</file>